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85" r:id="rId2"/>
    <p:sldId id="678" r:id="rId3"/>
    <p:sldId id="702" r:id="rId4"/>
    <p:sldId id="720" r:id="rId5"/>
    <p:sldId id="726" r:id="rId6"/>
    <p:sldId id="731" r:id="rId7"/>
    <p:sldId id="730" r:id="rId8"/>
    <p:sldId id="729" r:id="rId9"/>
    <p:sldId id="732" r:id="rId10"/>
    <p:sldId id="727" r:id="rId11"/>
    <p:sldId id="728" r:id="rId12"/>
    <p:sldId id="591" r:id="rId13"/>
  </p:sldIdLst>
  <p:sldSz cx="9144000" cy="6858000" type="screen4x3"/>
  <p:notesSz cx="6797675" cy="99266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CCFF33"/>
    <a:srgbClr val="99CCFF"/>
    <a:srgbClr val="FFCCCC"/>
    <a:srgbClr val="CC0000"/>
    <a:srgbClr val="FFFFCC"/>
    <a:srgbClr val="FF0000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3943" autoAdjust="0"/>
  </p:normalViewPr>
  <p:slideViewPr>
    <p:cSldViewPr>
      <p:cViewPr>
        <p:scale>
          <a:sx n="76" d="100"/>
          <a:sy n="76" d="100"/>
        </p:scale>
        <p:origin x="-1200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36" y="-7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l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l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8163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fld id="{E642AF3D-990C-4770-A9DC-B40658DE2DE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982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l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>
            <a:lvl1pPr algn="r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l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8163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5" rIns="91431" bIns="45715" numCol="1" anchor="b" anchorCtr="0" compatLnSpc="1">
            <a:prstTxWarp prst="textNoShape">
              <a:avLst/>
            </a:prstTxWarp>
          </a:bodyPr>
          <a:lstStyle>
            <a:lvl1pPr algn="r" defTabSz="914091">
              <a:spcBef>
                <a:spcPct val="0"/>
              </a:spcBef>
              <a:defRPr sz="1200">
                <a:solidFill>
                  <a:srgbClr val="FF3300"/>
                </a:solidFill>
                <a:cs typeface="Times New Roman" pitchFamily="18" charset="0"/>
              </a:defRPr>
            </a:lvl1pPr>
          </a:lstStyle>
          <a:p>
            <a:pPr>
              <a:defRPr/>
            </a:pPr>
            <a:fld id="{D7E30CF0-EE54-4EB2-91A3-E6FE8E3B91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981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7E30CF0-EE54-4EB2-91A3-E6FE8E3B912A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220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2813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12813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12813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12813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12813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/>
            <a:fld id="{C2E47517-AE96-4787-82BC-05928B7788D8}" type="slidenum">
              <a:rPr lang="en-GB" sz="1200" smtClean="0">
                <a:solidFill>
                  <a:srgbClr val="FF3300"/>
                </a:solidFill>
                <a:cs typeface="Times New Roman" pitchFamily="18" charset="0"/>
              </a:rPr>
              <a:pPr eaLnBrk="1" hangingPunct="1"/>
              <a:t>12</a:t>
            </a:fld>
            <a:endParaRPr lang="en-GB" sz="1200" smtClean="0">
              <a:solidFill>
                <a:srgbClr val="FF3300"/>
              </a:solidFill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529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2662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1789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2081667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6822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26168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674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36182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14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46680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897144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47467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5" descr="Untitled-1 copy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120650" y="1422400"/>
            <a:ext cx="9023350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ru-RU" sz="4000" b="1" dirty="0" smtClean="0">
              <a:solidFill>
                <a:srgbClr val="CC0000"/>
              </a:solidFill>
              <a:latin typeface="Georgia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ru-RU" sz="4000" b="1" dirty="0" smtClean="0">
                <a:solidFill>
                  <a:srgbClr val="CC0000"/>
                </a:solidFill>
                <a:latin typeface="Georgia" pitchFamily="18" charset="0"/>
              </a:rPr>
              <a:t>Локальное «единое окно»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4000" b="1" dirty="0" smtClean="0">
                <a:solidFill>
                  <a:srgbClr val="CC0000"/>
                </a:solidFill>
                <a:latin typeface="Georgia" pitchFamily="18" charset="0"/>
              </a:rPr>
              <a:t>в общей стратегии упрощения </a:t>
            </a:r>
            <a:r>
              <a:rPr lang="ru-RU" sz="4000" b="1" dirty="0">
                <a:solidFill>
                  <a:srgbClr val="CC0000"/>
                </a:solidFill>
                <a:latin typeface="Georgia" pitchFamily="18" charset="0"/>
              </a:rPr>
              <a:t>процедур торговли </a:t>
            </a:r>
            <a:endParaRPr lang="ru-RU" sz="4000" b="1" dirty="0" smtClean="0">
              <a:solidFill>
                <a:srgbClr val="CC0000"/>
              </a:solidFill>
              <a:latin typeface="Georgia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ru-RU" sz="4000" b="1" dirty="0" smtClean="0">
              <a:solidFill>
                <a:srgbClr val="CC0000"/>
              </a:solidFill>
              <a:latin typeface="Georgia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bg-BG" sz="2400" dirty="0" smtClean="0">
                <a:cs typeface="Times New Roman" pitchFamily="18" charset="0"/>
              </a:rPr>
              <a:t>Марио </a:t>
            </a:r>
            <a:r>
              <a:rPr lang="bg-BG" sz="2400" dirty="0">
                <a:cs typeface="Times New Roman" pitchFamily="18" charset="0"/>
              </a:rPr>
              <a:t>Апостолов, Региональный советник ЕЭК ООН по торговле </a:t>
            </a:r>
            <a:r>
              <a:rPr lang="en-US" sz="2400" dirty="0">
                <a:solidFill>
                  <a:schemeClr val="accent2"/>
                </a:solidFill>
                <a:cs typeface="Times New Roman" pitchFamily="18" charset="0"/>
              </a:rPr>
              <a:t>mario.apostolov@unece.org</a:t>
            </a:r>
          </a:p>
        </p:txBody>
      </p:sp>
      <p:sp>
        <p:nvSpPr>
          <p:cNvPr id="2051" name="Text Box 6"/>
          <p:cNvSpPr txBox="1">
            <a:spLocks noChangeArrowheads="1"/>
          </p:cNvSpPr>
          <p:nvPr/>
        </p:nvSpPr>
        <p:spPr bwMode="auto">
          <a:xfrm>
            <a:off x="0" y="692150"/>
            <a:ext cx="9144000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bg-BG" sz="2200" b="1" dirty="0">
                <a:solidFill>
                  <a:schemeClr val="accent2"/>
                </a:solidFill>
                <a:cs typeface="Times New Roman" pitchFamily="18" charset="0"/>
              </a:rPr>
              <a:t>Киев, </a:t>
            </a:r>
            <a:r>
              <a:rPr lang="fr-CH" sz="2200" b="1" dirty="0" smtClean="0">
                <a:solidFill>
                  <a:schemeClr val="accent2"/>
                </a:solidFill>
                <a:cs typeface="Times New Roman" pitchFamily="18" charset="0"/>
              </a:rPr>
              <a:t>27 </a:t>
            </a:r>
            <a:r>
              <a:rPr lang="bg-BG" sz="2200" b="1" dirty="0" smtClean="0">
                <a:solidFill>
                  <a:schemeClr val="accent2"/>
                </a:solidFill>
                <a:cs typeface="Times New Roman" pitchFamily="18" charset="0"/>
              </a:rPr>
              <a:t>января 2013 </a:t>
            </a:r>
            <a:r>
              <a:rPr lang="bg-BG" sz="2200" b="1" dirty="0">
                <a:solidFill>
                  <a:schemeClr val="accent2"/>
                </a:solidFill>
                <a:cs typeface="Times New Roman" pitchFamily="18" charset="0"/>
              </a:rPr>
              <a:t>г.</a:t>
            </a:r>
            <a:endParaRPr lang="ru-RU" sz="2200" b="1" dirty="0">
              <a:solidFill>
                <a:schemeClr val="accent2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xfrm>
            <a:off x="0" y="630238"/>
            <a:ext cx="9144000" cy="128659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bg-BG" sz="4000" b="1" dirty="0" smtClean="0">
                <a:solidFill>
                  <a:srgbClr val="C00000"/>
                </a:solidFill>
                <a:latin typeface="Georgia" pitchFamily="18" charset="0"/>
              </a:rPr>
              <a:t>Успех зависит от:</a:t>
            </a:r>
            <a:endParaRPr lang="en-GB" sz="4000" b="1" dirty="0" smtClean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 bwMode="auto">
          <a:xfrm>
            <a:off x="107950" y="2060848"/>
            <a:ext cx="8928100" cy="47527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bg-BG" sz="2400" dirty="0" smtClean="0"/>
              <a:t>Хорошей структуры управления и правил принатия решений</a:t>
            </a:r>
          </a:p>
          <a:p>
            <a:r>
              <a:rPr lang="bg-BG" sz="2400" dirty="0" smtClean="0"/>
              <a:t>Обеспечения выгод для всех</a:t>
            </a:r>
          </a:p>
          <a:p>
            <a:r>
              <a:rPr lang="bg-BG" sz="2400" dirty="0" smtClean="0"/>
              <a:t>Концентрации на конкретные цели (Одесский проект): надо его довести до конца</a:t>
            </a:r>
          </a:p>
          <a:p>
            <a:endParaRPr lang="bg-BG" sz="2400" dirty="0" smtClean="0"/>
          </a:p>
          <a:p>
            <a:endParaRPr lang="bg-BG" sz="2400" dirty="0"/>
          </a:p>
          <a:p>
            <a:r>
              <a:rPr lang="bg-BG" sz="2400" dirty="0" smtClean="0"/>
              <a:t>Ожидаемые результаты проекта:</a:t>
            </a:r>
          </a:p>
          <a:p>
            <a:pPr lvl="1"/>
            <a:r>
              <a:rPr lang="bg-BG" sz="2000" dirty="0" smtClean="0"/>
              <a:t>Более эффективные процедуры в Одессе</a:t>
            </a:r>
          </a:p>
          <a:p>
            <a:pPr lvl="1"/>
            <a:r>
              <a:rPr lang="bg-BG" sz="2000" dirty="0" smtClean="0"/>
              <a:t>Улучшение национального законодательства</a:t>
            </a:r>
          </a:p>
          <a:p>
            <a:pPr lvl="1"/>
            <a:r>
              <a:rPr lang="bg-BG" sz="2000" dirty="0" smtClean="0"/>
              <a:t>Гармонизация данных</a:t>
            </a:r>
          </a:p>
          <a:p>
            <a:pPr lvl="1"/>
            <a:r>
              <a:rPr lang="bg-BG" sz="2000" dirty="0" smtClean="0"/>
              <a:t>Приведение формуляров в соответствие с международными стандартами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713122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xfrm>
            <a:off x="0" y="630238"/>
            <a:ext cx="9144000" cy="128659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bg-BG" sz="4000" b="1" dirty="0" smtClean="0">
                <a:solidFill>
                  <a:srgbClr val="C00000"/>
                </a:solidFill>
                <a:latin typeface="Georgia" pitchFamily="18" charset="0"/>
              </a:rPr>
              <a:t>Семинар 30 мая 2013г. в Одессе</a:t>
            </a:r>
            <a:endParaRPr lang="en-GB" sz="4000" b="1" dirty="0" smtClean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 bwMode="auto">
          <a:xfrm>
            <a:off x="107950" y="2060848"/>
            <a:ext cx="8928100" cy="47527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ru-RU" sz="2400" dirty="0" smtClean="0"/>
              <a:t>Фокус на </a:t>
            </a:r>
          </a:p>
          <a:p>
            <a:r>
              <a:rPr lang="ru-RU" sz="2400" dirty="0" smtClean="0"/>
              <a:t>Мастер план</a:t>
            </a:r>
          </a:p>
          <a:p>
            <a:r>
              <a:rPr lang="ru-RU" sz="2400" dirty="0" smtClean="0"/>
              <a:t>Включение всех необходимых ведомств в внедрение проекта</a:t>
            </a:r>
          </a:p>
          <a:p>
            <a:r>
              <a:rPr lang="ru-RU" sz="2400" dirty="0" smtClean="0"/>
              <a:t>Гармонизация данных и документах в обмене информации между ведомствами и разными секторами бизнеса</a:t>
            </a:r>
          </a:p>
          <a:p>
            <a:endParaRPr lang="ru-RU" sz="2400" dirty="0" smtClean="0"/>
          </a:p>
          <a:p>
            <a:r>
              <a:rPr lang="ru-RU" sz="2400" dirty="0" smtClean="0"/>
              <a:t>Вопрос о необходимых начальных исследований: </a:t>
            </a:r>
          </a:p>
          <a:p>
            <a:pPr lvl="1"/>
            <a:r>
              <a:rPr lang="ru-RU" sz="2000" dirty="0" smtClean="0"/>
              <a:t>анализ и упрощение бизнес процессов и потоков данных, </a:t>
            </a:r>
          </a:p>
          <a:p>
            <a:pPr lvl="1"/>
            <a:r>
              <a:rPr lang="ru-RU" sz="2000" dirty="0" smtClean="0"/>
              <a:t>основа государственно-частного сотрудничества в проекте и т.д.</a:t>
            </a:r>
          </a:p>
        </p:txBody>
      </p:sp>
    </p:spTree>
    <p:extLst>
      <p:ext uri="{BB962C8B-B14F-4D97-AF65-F5344CB8AC3E}">
        <p14:creationId xmlns:p14="http://schemas.microsoft.com/office/powerpoint/2010/main" val="388235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843808" y="2002483"/>
            <a:ext cx="3600004" cy="706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ru-RU" sz="4800" b="1" dirty="0">
                <a:solidFill>
                  <a:srgbClr val="CC0000"/>
                </a:solidFill>
              </a:rPr>
              <a:t>СПАСИБО!</a:t>
            </a:r>
            <a:r>
              <a:rPr lang="ru-RU" sz="40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22531" name="Text Box 228"/>
          <p:cNvSpPr txBox="1">
            <a:spLocks noChangeArrowheads="1"/>
          </p:cNvSpPr>
          <p:nvPr/>
        </p:nvSpPr>
        <p:spPr bwMode="auto">
          <a:xfrm>
            <a:off x="972071" y="4243442"/>
            <a:ext cx="7272337" cy="2569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200" b="1" dirty="0"/>
              <a:t>МАРИО АПОСТОЛОВ</a:t>
            </a:r>
            <a:r>
              <a:rPr lang="fr-CH" sz="2200" dirty="0"/>
              <a:t/>
            </a:r>
            <a:br>
              <a:rPr lang="fr-CH" sz="2200" dirty="0"/>
            </a:br>
            <a:r>
              <a:rPr lang="ru-RU" sz="2200" dirty="0"/>
              <a:t>Региональный советник, ЕЭК ООН, Отдел торговли</a:t>
            </a:r>
            <a:r>
              <a:rPr lang="fr-CH" sz="2200" dirty="0"/>
              <a:t/>
            </a:r>
            <a:br>
              <a:rPr lang="fr-CH" sz="2200" dirty="0"/>
            </a:br>
            <a:r>
              <a:rPr lang="fr-CH" sz="1800" dirty="0"/>
              <a:t>Palais des Nations, Room 431</a:t>
            </a:r>
            <a:br>
              <a:rPr lang="fr-CH" sz="1800" dirty="0"/>
            </a:br>
            <a:r>
              <a:rPr lang="fr-CH" sz="1800" dirty="0"/>
              <a:t>CH-1211 Geneva 10, </a:t>
            </a:r>
            <a:r>
              <a:rPr lang="fr-CH" sz="1800" dirty="0" err="1"/>
              <a:t>Switzerland</a:t>
            </a:r>
            <a:r>
              <a:rPr lang="fr-CH" sz="1800" dirty="0"/>
              <a:t/>
            </a:r>
            <a:br>
              <a:rPr lang="fr-CH" sz="1800" dirty="0"/>
            </a:br>
            <a:r>
              <a:rPr lang="fr-CH" sz="1800" dirty="0"/>
              <a:t>tel.: +41 22 9171134</a:t>
            </a:r>
            <a:br>
              <a:rPr lang="fr-CH" sz="1800" dirty="0"/>
            </a:br>
            <a:r>
              <a:rPr lang="fr-CH" sz="1800" dirty="0"/>
              <a:t>fax: +41 22 9170037</a:t>
            </a:r>
            <a:br>
              <a:rPr lang="fr-CH" sz="1800" dirty="0"/>
            </a:br>
            <a:r>
              <a:rPr lang="fr-CH" sz="1800" dirty="0"/>
              <a:t>e-mail: </a:t>
            </a:r>
            <a:r>
              <a:rPr lang="fr-CH" sz="1800" u="sng" dirty="0">
                <a:cs typeface="Times New Roman" pitchFamily="18" charset="0"/>
              </a:rPr>
              <a:t>mario.apostolov@unece.org</a:t>
            </a:r>
            <a:r>
              <a:rPr lang="ru-RU" sz="1800" dirty="0">
                <a:cs typeface="Times New Roman" pitchFamily="18" charset="0"/>
              </a:rPr>
              <a:t> </a:t>
            </a:r>
          </a:p>
          <a:p>
            <a:pPr algn="ctr" eaLnBrk="1" hangingPunct="1">
              <a:spcBef>
                <a:spcPct val="50000"/>
              </a:spcBef>
            </a:pPr>
            <a:r>
              <a:rPr lang="fr-CH" sz="1800" u="sng" dirty="0">
                <a:cs typeface="Times New Roman" pitchFamily="18" charset="0"/>
              </a:rPr>
              <a:t>www.unece.org/trade</a:t>
            </a:r>
            <a:r>
              <a:rPr lang="fr-CH" sz="1800" dirty="0">
                <a:cs typeface="Times New Roman" pitchFamily="18" charset="0"/>
              </a:rPr>
              <a:t>   &amp;   </a:t>
            </a:r>
            <a:r>
              <a:rPr lang="fr-CH" sz="1800" u="sng" dirty="0">
                <a:cs typeface="Times New Roman" pitchFamily="18" charset="0"/>
              </a:rPr>
              <a:t>www.unece.org/cefact</a:t>
            </a:r>
            <a:endParaRPr lang="en-US" sz="1800" u="sng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xfrm>
            <a:off x="0" y="630238"/>
            <a:ext cx="9144000" cy="7826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bg-BG" sz="4000" b="1" dirty="0" smtClean="0">
                <a:solidFill>
                  <a:srgbClr val="C00000"/>
                </a:solidFill>
                <a:latin typeface="Georgia" pitchFamily="18" charset="0"/>
              </a:rPr>
              <a:t>Поддержка проекту локального единого окна</a:t>
            </a:r>
            <a:endParaRPr lang="en-GB" sz="4000" b="1" dirty="0" smtClean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 bwMode="auto">
          <a:xfrm>
            <a:off x="107950" y="1916832"/>
            <a:ext cx="9036050" cy="47527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bg-BG" sz="2400" dirty="0" smtClean="0"/>
              <a:t>„Единое окно“: политико-организационный, а не просто технический инструмент</a:t>
            </a:r>
          </a:p>
          <a:p>
            <a:r>
              <a:rPr lang="bg-BG" sz="2400" dirty="0" smtClean="0"/>
              <a:t>Необходимо у</a:t>
            </a:r>
            <a:r>
              <a:rPr lang="ru-RU" sz="2400" dirty="0" smtClean="0"/>
              <a:t>крепить:</a:t>
            </a:r>
            <a:endParaRPr lang="bg-BG" sz="2400" dirty="0" smtClean="0"/>
          </a:p>
          <a:p>
            <a:pPr lvl="1">
              <a:spcBef>
                <a:spcPts val="300"/>
              </a:spcBef>
            </a:pPr>
            <a:r>
              <a:rPr lang="ru-RU" sz="2400" dirty="0" smtClean="0"/>
              <a:t>политическую волю</a:t>
            </a:r>
            <a:endParaRPr lang="ru-RU" sz="2400" dirty="0"/>
          </a:p>
          <a:p>
            <a:pPr lvl="1">
              <a:spcBef>
                <a:spcPts val="300"/>
              </a:spcBef>
            </a:pPr>
            <a:r>
              <a:rPr lang="ru-RU" sz="2400" dirty="0" err="1" smtClean="0"/>
              <a:t>межинституциональную</a:t>
            </a:r>
            <a:r>
              <a:rPr lang="ru-RU" sz="2400" dirty="0" smtClean="0"/>
              <a:t> структуру Рабочей группы </a:t>
            </a:r>
          </a:p>
          <a:p>
            <a:pPr lvl="1">
              <a:spcBef>
                <a:spcPts val="300"/>
              </a:spcBef>
            </a:pPr>
            <a:r>
              <a:rPr lang="ru-RU" sz="2400" dirty="0" smtClean="0"/>
              <a:t>Техническую работу по созданию системы: гармонизация </a:t>
            </a:r>
            <a:r>
              <a:rPr lang="ru-RU" sz="2400" dirty="0" err="1" smtClean="0"/>
              <a:t>информ</a:t>
            </a:r>
            <a:r>
              <a:rPr lang="ru-RU" sz="2400" dirty="0" smtClean="0"/>
              <a:t>. потоков и участие разных ведомств и секторов </a:t>
            </a:r>
          </a:p>
          <a:p>
            <a:r>
              <a:rPr lang="bg-BG" sz="2400" dirty="0" smtClean="0"/>
              <a:t>Позиционировать проект </a:t>
            </a:r>
            <a:r>
              <a:rPr lang="ru-RU" sz="2400" dirty="0" smtClean="0"/>
              <a:t>в общей </a:t>
            </a:r>
            <a:r>
              <a:rPr lang="ru-RU" sz="2400" b="1" dirty="0" smtClean="0"/>
              <a:t>стратегии упрощения процедур торговли </a:t>
            </a:r>
            <a:r>
              <a:rPr lang="ru-RU" sz="2400" b="1" dirty="0"/>
              <a:t>(</a:t>
            </a:r>
            <a:r>
              <a:rPr lang="fr-CH" sz="2400" b="1" dirty="0" err="1"/>
              <a:t>trade</a:t>
            </a:r>
            <a:r>
              <a:rPr lang="fr-CH" sz="2400" b="1" dirty="0"/>
              <a:t> facilitation)</a:t>
            </a:r>
            <a:r>
              <a:rPr lang="ru-RU" sz="2400" b="1" dirty="0"/>
              <a:t> </a:t>
            </a:r>
            <a:r>
              <a:rPr lang="ru-RU" sz="2400" b="1" dirty="0" smtClean="0"/>
              <a:t>в Украине</a:t>
            </a:r>
            <a:r>
              <a:rPr lang="bg-BG" sz="2400" dirty="0" smtClean="0"/>
              <a:t> </a:t>
            </a:r>
          </a:p>
          <a:p>
            <a:pPr lvl="1"/>
            <a:r>
              <a:rPr lang="bg-BG" sz="2400" dirty="0" smtClean="0"/>
              <a:t>Общая цель: улучшить условия для экспортеров, инвестиций, транзита, регионального рынка, </a:t>
            </a:r>
            <a:r>
              <a:rPr lang="bg-BG" sz="2400" dirty="0"/>
              <a:t>с</a:t>
            </a:r>
            <a:r>
              <a:rPr lang="bg-BG" sz="2400" dirty="0" smtClean="0"/>
              <a:t>оздавая такие инструменты как „единое окно“, систему портового сообщества и др.</a:t>
            </a:r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 bwMode="auto">
          <a:xfrm>
            <a:off x="107950" y="557213"/>
            <a:ext cx="9036050" cy="10715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bg-BG" sz="2800" b="1" dirty="0" smtClean="0">
                <a:solidFill>
                  <a:srgbClr val="C00000"/>
                </a:solidFill>
              </a:rPr>
              <a:t>Классация Украины в индексах Всемирного Банка </a:t>
            </a:r>
            <a:r>
              <a:rPr lang="fr-CH" sz="2800" b="1" i="1" dirty="0" err="1" smtClean="0">
                <a:solidFill>
                  <a:srgbClr val="C00000"/>
                </a:solidFill>
              </a:rPr>
              <a:t>Doing</a:t>
            </a:r>
            <a:r>
              <a:rPr lang="fr-CH" sz="2800" b="1" i="1" dirty="0" smtClean="0">
                <a:solidFill>
                  <a:srgbClr val="C00000"/>
                </a:solidFill>
              </a:rPr>
              <a:t> Business </a:t>
            </a:r>
            <a:r>
              <a:rPr lang="bg-BG" sz="2800" b="1" dirty="0" smtClean="0">
                <a:solidFill>
                  <a:srgbClr val="C00000"/>
                </a:solidFill>
              </a:rPr>
              <a:t>и</a:t>
            </a:r>
            <a:r>
              <a:rPr lang="fr-CH" sz="2800" b="1" dirty="0" smtClean="0">
                <a:solidFill>
                  <a:srgbClr val="C00000"/>
                </a:solidFill>
              </a:rPr>
              <a:t> </a:t>
            </a:r>
            <a:r>
              <a:rPr lang="fr-CH" sz="2800" b="1" i="1" dirty="0" smtClean="0">
                <a:solidFill>
                  <a:srgbClr val="C00000"/>
                </a:solidFill>
              </a:rPr>
              <a:t>LPI</a:t>
            </a:r>
            <a:r>
              <a:rPr lang="bg-BG" sz="2800" b="1" i="1" dirty="0" smtClean="0">
                <a:solidFill>
                  <a:srgbClr val="C00000"/>
                </a:solidFill>
              </a:rPr>
              <a:t> </a:t>
            </a:r>
            <a:r>
              <a:rPr lang="bg-BG" sz="2800" b="1" dirty="0" smtClean="0">
                <a:solidFill>
                  <a:srgbClr val="C00000"/>
                </a:solidFill>
              </a:rPr>
              <a:t>(</a:t>
            </a:r>
            <a:r>
              <a:rPr lang="bg-BG" sz="2800" b="1" dirty="0">
                <a:solidFill>
                  <a:srgbClr val="C00000"/>
                </a:solidFill>
              </a:rPr>
              <a:t>по эффективности логистики )</a:t>
            </a:r>
            <a:endParaRPr lang="en-GB" sz="28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3525212"/>
              </p:ext>
            </p:extLst>
          </p:nvPr>
        </p:nvGraphicFramePr>
        <p:xfrm>
          <a:off x="107950" y="2132856"/>
          <a:ext cx="8896350" cy="924465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3671962"/>
                <a:gridCol w="1634634"/>
                <a:gridCol w="1716839"/>
                <a:gridCol w="1872915"/>
              </a:tblGrid>
              <a:tr h="564412"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Классация по </a:t>
                      </a:r>
                      <a:r>
                        <a:rPr lang="fr-CH" sz="1600" dirty="0" err="1" smtClean="0"/>
                        <a:t>Doing</a:t>
                      </a:r>
                      <a:r>
                        <a:rPr lang="fr-CH" sz="1600" baseline="0" dirty="0" smtClean="0"/>
                        <a:t> Business</a:t>
                      </a:r>
                      <a:r>
                        <a:rPr lang="bg-BG" sz="1600" baseline="0" dirty="0" smtClean="0"/>
                        <a:t> </a:t>
                      </a:r>
                    </a:p>
                    <a:p>
                      <a:pPr algn="ctr"/>
                      <a:r>
                        <a:rPr lang="bg-BG" sz="1600" b="1" baseline="0" dirty="0" smtClean="0"/>
                        <a:t>из 185 стран</a:t>
                      </a:r>
                      <a:endParaRPr lang="en-GB" sz="1600" b="1" dirty="0"/>
                    </a:p>
                  </a:txBody>
                  <a:tcPr marL="76711" marR="76711" marT="38357" marB="383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Место в </a:t>
                      </a:r>
                      <a:r>
                        <a:rPr lang="en-GB" sz="1600" dirty="0" smtClean="0"/>
                        <a:t>DB 2012</a:t>
                      </a:r>
                      <a:r>
                        <a:rPr lang="bg-BG" sz="1600" dirty="0" smtClean="0"/>
                        <a:t>г.</a:t>
                      </a:r>
                      <a:endParaRPr lang="en-GB" sz="1600" dirty="0"/>
                    </a:p>
                  </a:txBody>
                  <a:tcPr marL="76711" marR="76711" marT="38357" marB="383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Место в </a:t>
                      </a:r>
                      <a:r>
                        <a:rPr lang="en-GB" sz="1600" dirty="0" smtClean="0"/>
                        <a:t>DB 2013</a:t>
                      </a:r>
                      <a:r>
                        <a:rPr lang="bg-BG" sz="1600" dirty="0" smtClean="0"/>
                        <a:t>г.</a:t>
                      </a:r>
                      <a:endParaRPr lang="en-GB" sz="1600" dirty="0"/>
                    </a:p>
                  </a:txBody>
                  <a:tcPr marL="76711" marR="76711" marT="38357" marB="383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Изменение в классации</a:t>
                      </a:r>
                      <a:endParaRPr lang="en-GB" sz="1600" dirty="0"/>
                    </a:p>
                  </a:txBody>
                  <a:tcPr marL="76711" marR="76711" marT="38357" marB="38357" anchor="ctr"/>
                </a:tc>
              </a:tr>
              <a:tr h="360053">
                <a:tc>
                  <a:txBody>
                    <a:bodyPr/>
                    <a:lstStyle/>
                    <a:p>
                      <a:r>
                        <a:rPr lang="bg-BG" sz="1600" b="1" dirty="0" smtClean="0">
                          <a:solidFill>
                            <a:srgbClr val="C00000"/>
                          </a:solidFill>
                        </a:rPr>
                        <a:t>Торговля</a:t>
                      </a:r>
                      <a:r>
                        <a:rPr lang="bg-BG" sz="1600" b="1" baseline="0" dirty="0" smtClean="0">
                          <a:solidFill>
                            <a:srgbClr val="C00000"/>
                          </a:solidFill>
                        </a:rPr>
                        <a:t> через границы</a:t>
                      </a:r>
                      <a:endParaRPr lang="en-GB" sz="1600" b="1" dirty="0">
                        <a:solidFill>
                          <a:srgbClr val="C00000"/>
                        </a:solidFill>
                      </a:endParaRPr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i="0" baseline="0" dirty="0"/>
                        <a:t>144</a:t>
                      </a:r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600" b="1" i="0" baseline="0" dirty="0"/>
                        <a:t>145 </a:t>
                      </a:r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i="0" baseline="0" dirty="0" smtClean="0"/>
                        <a:t> </a:t>
                      </a:r>
                      <a:r>
                        <a:rPr lang="en-GB" sz="1600" b="1" i="0" baseline="0" dirty="0" smtClean="0"/>
                        <a:t>-</a:t>
                      </a:r>
                      <a:r>
                        <a:rPr lang="en-GB" sz="1600" b="1" i="0" baseline="0" dirty="0"/>
                        <a:t>1 </a:t>
                      </a:r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07950" y="1700808"/>
            <a:ext cx="8896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sz="2000" dirty="0" smtClean="0"/>
              <a:t>По </a:t>
            </a:r>
            <a:r>
              <a:rPr lang="fr-CH" sz="2000" dirty="0" smtClean="0"/>
              <a:t>DB </a:t>
            </a:r>
            <a:r>
              <a:rPr lang="bg-BG" sz="2000" dirty="0" smtClean="0"/>
              <a:t>в 10 странах условия для бизнеса улучшились, в т.ч. в Украине, однако...</a:t>
            </a:r>
            <a:endParaRPr lang="en-GB" sz="2000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38372944"/>
              </p:ext>
            </p:extLst>
          </p:nvPr>
        </p:nvGraphicFramePr>
        <p:xfrm>
          <a:off x="107504" y="5528858"/>
          <a:ext cx="8896350" cy="1284518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4104456"/>
                <a:gridCol w="1656184"/>
                <a:gridCol w="1656184"/>
                <a:gridCol w="1479526"/>
              </a:tblGrid>
              <a:tr h="564412"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Классация по индексу</a:t>
                      </a:r>
                      <a:r>
                        <a:rPr lang="bg-BG" sz="1600" baseline="0" dirty="0" smtClean="0"/>
                        <a:t> эффективности логистики </a:t>
                      </a:r>
                      <a:r>
                        <a:rPr lang="fr-CH" sz="1600" baseline="0" dirty="0" smtClean="0"/>
                        <a:t>(LPI) </a:t>
                      </a:r>
                      <a:r>
                        <a:rPr lang="bg-BG" sz="1600" b="1" baseline="0" dirty="0" smtClean="0"/>
                        <a:t>из 1</a:t>
                      </a:r>
                      <a:r>
                        <a:rPr lang="fr-CH" sz="1600" b="1" baseline="0" dirty="0" smtClean="0"/>
                        <a:t>55</a:t>
                      </a:r>
                      <a:r>
                        <a:rPr lang="bg-BG" sz="1600" b="1" baseline="0" dirty="0" smtClean="0"/>
                        <a:t> стран</a:t>
                      </a:r>
                      <a:endParaRPr lang="en-GB" sz="1600" b="1" dirty="0"/>
                    </a:p>
                  </a:txBody>
                  <a:tcPr marL="76711" marR="76711" marT="38357" marB="383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Место в </a:t>
                      </a:r>
                      <a:r>
                        <a:rPr lang="fr-CH" sz="1600" baseline="0" dirty="0" smtClean="0"/>
                        <a:t>LPI</a:t>
                      </a:r>
                      <a:r>
                        <a:rPr lang="en-GB" sz="1600" dirty="0" smtClean="0"/>
                        <a:t> </a:t>
                      </a:r>
                      <a:endParaRPr lang="bg-BG" sz="1600" dirty="0" smtClean="0"/>
                    </a:p>
                    <a:p>
                      <a:pPr algn="ctr"/>
                      <a:r>
                        <a:rPr lang="bg-BG" sz="1600" dirty="0" smtClean="0"/>
                        <a:t>в</a:t>
                      </a:r>
                      <a:r>
                        <a:rPr lang="bg-BG" sz="1600" baseline="0" dirty="0" smtClean="0"/>
                        <a:t> </a:t>
                      </a:r>
                      <a:r>
                        <a:rPr lang="en-GB" sz="1600" dirty="0" smtClean="0"/>
                        <a:t>2007 </a:t>
                      </a:r>
                      <a:r>
                        <a:rPr lang="bg-BG" sz="1600" dirty="0" smtClean="0"/>
                        <a:t>г.</a:t>
                      </a:r>
                      <a:endParaRPr lang="en-GB" sz="1600" dirty="0"/>
                    </a:p>
                  </a:txBody>
                  <a:tcPr marL="76711" marR="76711" marT="38357" marB="383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Место в </a:t>
                      </a:r>
                      <a:r>
                        <a:rPr lang="fr-CH" sz="1600" baseline="0" dirty="0" smtClean="0"/>
                        <a:t>LPI</a:t>
                      </a:r>
                      <a:r>
                        <a:rPr lang="en-GB" sz="1600" dirty="0" smtClean="0"/>
                        <a:t> </a:t>
                      </a:r>
                      <a:endParaRPr lang="bg-BG" sz="1600" dirty="0" smtClean="0"/>
                    </a:p>
                    <a:p>
                      <a:pPr algn="ctr"/>
                      <a:r>
                        <a:rPr lang="bg-BG" sz="1600" dirty="0" smtClean="0"/>
                        <a:t>в</a:t>
                      </a:r>
                      <a:r>
                        <a:rPr lang="bg-BG" sz="1600" baseline="0" dirty="0" smtClean="0"/>
                        <a:t> </a:t>
                      </a:r>
                      <a:r>
                        <a:rPr lang="en-GB" sz="1600" dirty="0" smtClean="0"/>
                        <a:t>2010</a:t>
                      </a:r>
                      <a:r>
                        <a:rPr lang="bg-BG" sz="1600" dirty="0" smtClean="0"/>
                        <a:t>г.</a:t>
                      </a:r>
                      <a:endParaRPr lang="en-GB" sz="1600" dirty="0"/>
                    </a:p>
                  </a:txBody>
                  <a:tcPr marL="76711" marR="76711" marT="38357" marB="38357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Место в </a:t>
                      </a:r>
                      <a:r>
                        <a:rPr lang="fr-CH" sz="1600" baseline="0" dirty="0" smtClean="0"/>
                        <a:t>LPI</a:t>
                      </a:r>
                      <a:r>
                        <a:rPr lang="en-GB" sz="1600" dirty="0" smtClean="0"/>
                        <a:t> </a:t>
                      </a:r>
                      <a:endParaRPr lang="bg-BG" sz="1600" dirty="0" smtClean="0"/>
                    </a:p>
                    <a:p>
                      <a:pPr algn="ctr"/>
                      <a:r>
                        <a:rPr lang="bg-BG" sz="1600" dirty="0" smtClean="0"/>
                        <a:t>в</a:t>
                      </a:r>
                      <a:r>
                        <a:rPr lang="bg-BG" sz="1600" baseline="0" dirty="0" smtClean="0"/>
                        <a:t> </a:t>
                      </a:r>
                      <a:r>
                        <a:rPr lang="en-GB" sz="1600" dirty="0" smtClean="0"/>
                        <a:t>201</a:t>
                      </a:r>
                      <a:r>
                        <a:rPr lang="bg-BG" sz="1600" dirty="0" smtClean="0"/>
                        <a:t>2г.</a:t>
                      </a:r>
                      <a:endParaRPr lang="en-GB" sz="1600" dirty="0"/>
                    </a:p>
                  </a:txBody>
                  <a:tcPr marL="76711" marR="76711" marT="38357" marB="38357" anchor="ctr"/>
                </a:tc>
              </a:tr>
              <a:tr h="360053">
                <a:tc>
                  <a:txBody>
                    <a:bodyPr/>
                    <a:lstStyle/>
                    <a:p>
                      <a:r>
                        <a:rPr lang="bg-BG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Индекс эффективности логистики </a:t>
                      </a:r>
                      <a:r>
                        <a:rPr lang="fr-CH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(LPI) </a:t>
                      </a:r>
                      <a:endParaRPr lang="en-GB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73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600" b="1" dirty="0" smtClean="0"/>
                        <a:t>102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600" b="1" dirty="0" smtClean="0"/>
                        <a:t>66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</a:tr>
              <a:tr h="360053">
                <a:tc>
                  <a:txBody>
                    <a:bodyPr/>
                    <a:lstStyle/>
                    <a:p>
                      <a:r>
                        <a:rPr lang="bg-BG" sz="16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Эффективность очистки на таможне</a:t>
                      </a:r>
                      <a:endParaRPr lang="en-GB" sz="16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dirty="0" smtClean="0"/>
                        <a:t>97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bg-BG" sz="1600" b="1" dirty="0" smtClean="0"/>
                        <a:t>135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b="1" dirty="0" smtClean="0"/>
                        <a:t>88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9314618"/>
              </p:ext>
            </p:extLst>
          </p:nvPr>
        </p:nvGraphicFramePr>
        <p:xfrm>
          <a:off x="110736" y="3356992"/>
          <a:ext cx="8896795" cy="1358432"/>
        </p:xfrm>
        <a:graphic>
          <a:graphicData uri="http://schemas.openxmlformats.org/drawingml/2006/table">
            <a:tbl>
              <a:tblPr>
                <a:tableStyleId>{5DA37D80-6434-44D0-A028-1B22A696006F}</a:tableStyleId>
              </a:tblPr>
              <a:tblGrid>
                <a:gridCol w="2313992"/>
                <a:gridCol w="2808312"/>
                <a:gridCol w="3774491"/>
              </a:tblGrid>
              <a:tr h="358662"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Документы на экспорт</a:t>
                      </a:r>
                      <a:endParaRPr lang="en-GB" sz="1600" dirty="0"/>
                    </a:p>
                  </a:txBody>
                  <a:tcPr marL="76711" marR="76711" marT="38357" marB="38357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Время на экспорт в днях</a:t>
                      </a:r>
                      <a:endParaRPr lang="en-GB" sz="1600" dirty="0"/>
                    </a:p>
                  </a:txBody>
                  <a:tcPr marL="76711" marR="76711" marT="38357" marB="38357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Стоимость </a:t>
                      </a:r>
                      <a:r>
                        <a:rPr lang="bg-BG" sz="1600" smtClean="0"/>
                        <a:t>экспорта (</a:t>
                      </a:r>
                      <a:r>
                        <a:rPr lang="fr-CH" sz="1600" smtClean="0"/>
                        <a:t>US$ </a:t>
                      </a:r>
                      <a:r>
                        <a:rPr lang="bg-BG" sz="1600" smtClean="0"/>
                        <a:t>на </a:t>
                      </a:r>
                      <a:r>
                        <a:rPr lang="bg-BG" sz="1600" dirty="0" smtClean="0"/>
                        <a:t>контейнер)</a:t>
                      </a:r>
                      <a:endParaRPr lang="en-GB" sz="1600" dirty="0"/>
                    </a:p>
                  </a:txBody>
                  <a:tcPr marL="76711" marR="76711" marT="38357" marB="38357" anchor="ctr">
                    <a:solidFill>
                      <a:srgbClr val="99CCFF"/>
                    </a:solidFill>
                  </a:tcPr>
                </a:tc>
              </a:tr>
              <a:tr h="249918">
                <a:tc>
                  <a:txBody>
                    <a:bodyPr/>
                    <a:lstStyle/>
                    <a:p>
                      <a:pPr algn="ctr"/>
                      <a:r>
                        <a:rPr lang="fr-CH" sz="1600" b="1" i="0" baseline="0" dirty="0" smtClean="0"/>
                        <a:t>6</a:t>
                      </a:r>
                      <a:endParaRPr lang="en-GB" sz="1600" b="1" i="0" baseline="0" dirty="0"/>
                    </a:p>
                  </a:txBody>
                  <a:tcPr marL="76711" marR="76711" marT="38357" marB="38357" anchor="ctr">
                    <a:solidFill>
                      <a:srgbClr val="CCEC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en-GB" sz="1600" b="1" i="0" baseline="0" dirty="0" smtClean="0"/>
                        <a:t>30</a:t>
                      </a:r>
                      <a:endParaRPr lang="en-GB" sz="1600" b="1" i="0" baseline="0" dirty="0"/>
                    </a:p>
                  </a:txBody>
                  <a:tcPr marL="76711" marR="76711" marT="38357" marB="38357" anchor="ctr">
                    <a:solidFill>
                      <a:srgbClr val="CCECFF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600" b="1" i="0" baseline="0" dirty="0" smtClean="0"/>
                        <a:t>1 865</a:t>
                      </a:r>
                      <a:endParaRPr lang="en-GB" sz="1600" b="1" i="0" baseline="0" dirty="0"/>
                    </a:p>
                  </a:txBody>
                  <a:tcPr marL="76711" marR="76711" marT="38357" marB="38357" anchor="ctr">
                    <a:solidFill>
                      <a:srgbClr val="CCECFF">
                        <a:alpha val="50196"/>
                      </a:srgbClr>
                    </a:solidFill>
                  </a:tcPr>
                </a:tc>
              </a:tr>
              <a:tr h="358662"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Документы на импорт</a:t>
                      </a:r>
                      <a:endParaRPr lang="en-GB" sz="1600" dirty="0"/>
                    </a:p>
                  </a:txBody>
                  <a:tcPr marL="76711" marR="76711" marT="38357" marB="38357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Время на импорт в днях</a:t>
                      </a:r>
                      <a:endParaRPr lang="en-GB" sz="1600" dirty="0"/>
                    </a:p>
                  </a:txBody>
                  <a:tcPr marL="76711" marR="76711" marT="38357" marB="38357" anchor="ctr"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600" dirty="0" smtClean="0"/>
                        <a:t>Стоимость импорта (</a:t>
                      </a:r>
                      <a:r>
                        <a:rPr lang="fr-CH" sz="1600" dirty="0" smtClean="0"/>
                        <a:t>US$ </a:t>
                      </a:r>
                      <a:r>
                        <a:rPr lang="bg-BG" sz="1600" dirty="0" smtClean="0"/>
                        <a:t>на контейнер)</a:t>
                      </a:r>
                      <a:endParaRPr lang="en-GB" sz="1600" dirty="0"/>
                    </a:p>
                  </a:txBody>
                  <a:tcPr marL="76711" marR="76711" marT="38357" marB="38357" anchor="ctr">
                    <a:solidFill>
                      <a:srgbClr val="99CCFF"/>
                    </a:solidFill>
                  </a:tcPr>
                </a:tc>
              </a:tr>
              <a:tr h="249918">
                <a:tc>
                  <a:txBody>
                    <a:bodyPr/>
                    <a:lstStyle/>
                    <a:p>
                      <a:pPr algn="ctr"/>
                      <a:r>
                        <a:rPr lang="fr-CH" sz="1600" b="1" dirty="0" smtClean="0"/>
                        <a:t>8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CCE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/>
                      <a:r>
                        <a:rPr lang="fr-CH" sz="1600" b="1" dirty="0" smtClean="0"/>
                        <a:t>33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CCECFF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600" b="1" dirty="0" smtClean="0"/>
                        <a:t>2 155</a:t>
                      </a:r>
                      <a:endParaRPr lang="en-GB" sz="1600" b="1" dirty="0"/>
                    </a:p>
                  </a:txBody>
                  <a:tcPr marL="76711" marR="76711" marT="38357" marB="38357" anchor="ctr">
                    <a:solidFill>
                      <a:srgbClr val="CCECFF">
                        <a:alpha val="5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8" name="Rounded Rectangle 4"/>
          <p:cNvSpPr>
            <a:spLocks noChangeArrowheads="1"/>
          </p:cNvSpPr>
          <p:nvPr/>
        </p:nvSpPr>
        <p:spPr bwMode="auto">
          <a:xfrm>
            <a:off x="7452320" y="5373216"/>
            <a:ext cx="1656184" cy="1484784"/>
          </a:xfrm>
          <a:prstGeom prst="roundRect">
            <a:avLst>
              <a:gd name="adj" fmla="val 16667"/>
            </a:avLst>
          </a:prstGeom>
          <a:solidFill>
            <a:srgbClr val="FFCCCC">
              <a:alpha val="25098"/>
            </a:srgbClr>
          </a:solidFill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200">
              <a:solidFill>
                <a:srgbClr val="FF3300"/>
              </a:solidFill>
            </a:endParaRPr>
          </a:p>
        </p:txBody>
      </p:sp>
      <p:sp>
        <p:nvSpPr>
          <p:cNvPr id="9" name="Rounded Rectangle 4"/>
          <p:cNvSpPr>
            <a:spLocks noChangeArrowheads="1"/>
          </p:cNvSpPr>
          <p:nvPr/>
        </p:nvSpPr>
        <p:spPr bwMode="auto">
          <a:xfrm>
            <a:off x="5580112" y="2088232"/>
            <a:ext cx="1296144" cy="1052736"/>
          </a:xfrm>
          <a:prstGeom prst="roundRect">
            <a:avLst>
              <a:gd name="adj" fmla="val 16667"/>
            </a:avLst>
          </a:prstGeom>
          <a:solidFill>
            <a:srgbClr val="FFCCCC">
              <a:alpha val="25098"/>
            </a:srgbClr>
          </a:solidFill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200">
              <a:solidFill>
                <a:srgbClr val="FF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 bwMode="auto">
          <a:xfrm>
            <a:off x="0" y="620688"/>
            <a:ext cx="9144000" cy="20162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bg-BG" sz="4000" b="1" dirty="0" smtClean="0">
                <a:solidFill>
                  <a:srgbClr val="C00000"/>
                </a:solidFill>
                <a:latin typeface="Georgia" pitchFamily="18" charset="0"/>
              </a:rPr>
              <a:t>Для более структурированного применения мер у.п.т. и выполнения проекта</a:t>
            </a:r>
            <a:endParaRPr lang="en-GB" sz="4000" b="1" dirty="0" smtClean="0">
              <a:solidFill>
                <a:srgbClr val="C00000"/>
              </a:solidFill>
              <a:latin typeface="Georgia" pitchFamily="18" charset="0"/>
            </a:endParaRP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 bwMode="auto">
          <a:xfrm>
            <a:off x="107950" y="2564730"/>
            <a:ext cx="8928100" cy="403262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bg-BG" sz="2400" dirty="0" smtClean="0"/>
              <a:t>Избежать зависимость от политических изменений </a:t>
            </a:r>
            <a:r>
              <a:rPr lang="ru-RU" sz="2400" dirty="0" smtClean="0"/>
              <a:t>:</a:t>
            </a:r>
            <a:endParaRPr lang="bg-BG" sz="2400" dirty="0" smtClean="0"/>
          </a:p>
          <a:p>
            <a:pPr lvl="1"/>
            <a:r>
              <a:rPr lang="ru-RU" sz="2400" dirty="0"/>
              <a:t>Н</a:t>
            </a:r>
            <a:r>
              <a:rPr lang="ru-RU" sz="2400" dirty="0" smtClean="0"/>
              <a:t>ациональная стратегия упрощения процедур торговли:</a:t>
            </a:r>
            <a:endParaRPr lang="ru-RU" sz="2400" dirty="0"/>
          </a:p>
          <a:p>
            <a:pPr lvl="2"/>
            <a:r>
              <a:rPr lang="ru-RU" sz="2000" dirty="0" smtClean="0"/>
              <a:t>Видение упрощения процедур торговли в Украине;</a:t>
            </a:r>
          </a:p>
          <a:p>
            <a:pPr lvl="2"/>
            <a:r>
              <a:rPr lang="ru-RU" sz="2000" dirty="0" smtClean="0"/>
              <a:t>Оценка состояния; основные индикаторы; структура управления; </a:t>
            </a:r>
          </a:p>
          <a:p>
            <a:pPr lvl="2"/>
            <a:r>
              <a:rPr lang="ru-RU" sz="2000" dirty="0" smtClean="0"/>
              <a:t>Фазы внедрения; план действий и сроки внедрения мер; ресурсы.</a:t>
            </a:r>
          </a:p>
          <a:p>
            <a:pPr lvl="1"/>
            <a:r>
              <a:rPr lang="ru-RU" sz="2400" dirty="0" smtClean="0"/>
              <a:t>Включить инструменты: портового сообщества, единое окно, а также комплексное управление границей, уполномоченные экономические операторы и т.д.</a:t>
            </a:r>
          </a:p>
          <a:p>
            <a:pPr lvl="1"/>
            <a:r>
              <a:rPr lang="ru-RU" sz="2400" dirty="0" smtClean="0"/>
              <a:t>Применение соглашения ВТО по упрощению процедур торговли </a:t>
            </a:r>
          </a:p>
          <a:p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44603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000000008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611560" y="5085184"/>
            <a:ext cx="905328" cy="15843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000" name="Text Box 6"/>
          <p:cNvSpPr txBox="1">
            <a:spLocks noChangeArrowheads="1"/>
          </p:cNvSpPr>
          <p:nvPr/>
        </p:nvSpPr>
        <p:spPr bwMode="auto">
          <a:xfrm rot="-5400000">
            <a:off x="-567127" y="3023510"/>
            <a:ext cx="30246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порты Одессы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0" y="548681"/>
            <a:ext cx="914400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bg-BG" sz="4000" b="1" dirty="0" smtClean="0">
                <a:solidFill>
                  <a:srgbClr val="CC0000"/>
                </a:solidFill>
                <a:latin typeface="Georgia" pitchFamily="18" charset="0"/>
              </a:rPr>
              <a:t>Упрощение процедур торговли</a:t>
            </a:r>
            <a:endParaRPr lang="en-GB" sz="4000" b="1" dirty="0" smtClean="0">
              <a:solidFill>
                <a:srgbClr val="CC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034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000000008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611560" y="5085184"/>
            <a:ext cx="905328" cy="15843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989" name="Picture 5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2339752" y="4509120"/>
            <a:ext cx="1295797" cy="226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94" name="Text Box 10"/>
          <p:cNvSpPr txBox="1">
            <a:spLocks noChangeArrowheads="1"/>
          </p:cNvSpPr>
          <p:nvPr/>
        </p:nvSpPr>
        <p:spPr bwMode="auto">
          <a:xfrm rot="-5400000">
            <a:off x="1412650" y="2267870"/>
            <a:ext cx="309634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ЕО по морским перевозкам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2000" name="Text Box 6"/>
          <p:cNvSpPr txBox="1">
            <a:spLocks noChangeArrowheads="1"/>
          </p:cNvSpPr>
          <p:nvPr/>
        </p:nvSpPr>
        <p:spPr bwMode="auto">
          <a:xfrm rot="-5400000">
            <a:off x="-567127" y="3023510"/>
            <a:ext cx="30246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порты Одессы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0" y="548681"/>
            <a:ext cx="914400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bg-BG" sz="4000" b="1" dirty="0" smtClean="0">
                <a:solidFill>
                  <a:srgbClr val="CC0000"/>
                </a:solidFill>
                <a:latin typeface="Georgia" pitchFamily="18" charset="0"/>
              </a:rPr>
              <a:t>Упрощение процедур торговли</a:t>
            </a:r>
            <a:endParaRPr lang="en-GB" sz="4000" b="1" dirty="0" smtClean="0">
              <a:solidFill>
                <a:srgbClr val="CC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246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000000008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611560" y="5085184"/>
            <a:ext cx="905328" cy="15843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989" name="Picture 5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2339752" y="4509120"/>
            <a:ext cx="1295797" cy="226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94" name="Text Box 10"/>
          <p:cNvSpPr txBox="1">
            <a:spLocks noChangeArrowheads="1"/>
          </p:cNvSpPr>
          <p:nvPr/>
        </p:nvSpPr>
        <p:spPr bwMode="auto">
          <a:xfrm rot="-5400000">
            <a:off x="1412650" y="2267870"/>
            <a:ext cx="309634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ЕО по морским перевозкам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41997" name="Picture 13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4572000" y="4005064"/>
            <a:ext cx="1605462" cy="2809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98" name="Text Box 14"/>
          <p:cNvSpPr txBox="1">
            <a:spLocks noChangeArrowheads="1"/>
          </p:cNvSpPr>
          <p:nvPr/>
        </p:nvSpPr>
        <p:spPr bwMode="auto">
          <a:xfrm rot="-5400000">
            <a:off x="4256792" y="2303701"/>
            <a:ext cx="216058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Единое окно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2000" name="Text Box 6"/>
          <p:cNvSpPr txBox="1">
            <a:spLocks noChangeArrowheads="1"/>
          </p:cNvSpPr>
          <p:nvPr/>
        </p:nvSpPr>
        <p:spPr bwMode="auto">
          <a:xfrm rot="-5400000">
            <a:off x="-567127" y="3023510"/>
            <a:ext cx="30246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порты Одессы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0" y="548681"/>
            <a:ext cx="914400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bg-BG" sz="4000" b="1" dirty="0" smtClean="0">
                <a:solidFill>
                  <a:srgbClr val="CC0000"/>
                </a:solidFill>
                <a:latin typeface="Georgia" pitchFamily="18" charset="0"/>
              </a:rPr>
              <a:t>Упрощение процедур торговли</a:t>
            </a:r>
            <a:endParaRPr lang="en-GB" sz="4000" b="1" dirty="0" smtClean="0">
              <a:solidFill>
                <a:srgbClr val="CC0000"/>
              </a:solidFill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363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000000008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611560" y="5085184"/>
            <a:ext cx="905328" cy="15843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989" name="Picture 5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2339752" y="4509120"/>
            <a:ext cx="1295797" cy="226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990" name="Picture 6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6960492" y="3500834"/>
            <a:ext cx="1931988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94" name="Text Box 10"/>
          <p:cNvSpPr txBox="1">
            <a:spLocks noChangeArrowheads="1"/>
          </p:cNvSpPr>
          <p:nvPr/>
        </p:nvSpPr>
        <p:spPr bwMode="auto">
          <a:xfrm rot="-5400000">
            <a:off x="1412650" y="2267870"/>
            <a:ext cx="309634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ЕО по морским перевозкам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 rot="-5400000">
            <a:off x="6668877" y="1404131"/>
            <a:ext cx="237581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Стратегия у.п.т. в Украине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41997" name="Picture 13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4572000" y="4005064"/>
            <a:ext cx="1605462" cy="2809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98" name="Text Box 14"/>
          <p:cNvSpPr txBox="1">
            <a:spLocks noChangeArrowheads="1"/>
          </p:cNvSpPr>
          <p:nvPr/>
        </p:nvSpPr>
        <p:spPr bwMode="auto">
          <a:xfrm rot="-5400000">
            <a:off x="4256792" y="2303701"/>
            <a:ext cx="216058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Единое окно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2000" name="Text Box 6"/>
          <p:cNvSpPr txBox="1">
            <a:spLocks noChangeArrowheads="1"/>
          </p:cNvSpPr>
          <p:nvPr/>
        </p:nvSpPr>
        <p:spPr bwMode="auto">
          <a:xfrm rot="-5400000">
            <a:off x="-567127" y="3023510"/>
            <a:ext cx="30246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порты Одессы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0" y="548681"/>
            <a:ext cx="914400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bg-BG" sz="4000" b="1" dirty="0" smtClean="0">
                <a:solidFill>
                  <a:srgbClr val="CC0000"/>
                </a:solidFill>
                <a:latin typeface="Georgia" pitchFamily="18" charset="0"/>
              </a:rPr>
              <a:t>Упрощение процедур торговли</a:t>
            </a:r>
            <a:endParaRPr lang="en-GB" sz="4000" b="1" dirty="0" smtClean="0">
              <a:solidFill>
                <a:srgbClr val="CC0000"/>
              </a:solidFill>
              <a:latin typeface="Georgia" pitchFamily="18" charset="0"/>
            </a:endParaRPr>
          </a:p>
        </p:txBody>
      </p:sp>
      <p:sp>
        <p:nvSpPr>
          <p:cNvPr id="17" name="Rounded Rectangle 4"/>
          <p:cNvSpPr>
            <a:spLocks noChangeArrowheads="1"/>
          </p:cNvSpPr>
          <p:nvPr/>
        </p:nvSpPr>
        <p:spPr bwMode="auto">
          <a:xfrm>
            <a:off x="323528" y="1700461"/>
            <a:ext cx="1440160" cy="5076671"/>
          </a:xfrm>
          <a:prstGeom prst="roundRect">
            <a:avLst>
              <a:gd name="adj" fmla="val 16667"/>
            </a:avLst>
          </a:prstGeom>
          <a:solidFill>
            <a:srgbClr val="FFCCCC">
              <a:alpha val="25098"/>
            </a:srgbClr>
          </a:solidFill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20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83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4" descr="0000000088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611560" y="5085184"/>
            <a:ext cx="905328" cy="158432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989" name="Picture 5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2412107" y="4509120"/>
            <a:ext cx="1295797" cy="2268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94" name="Text Box 10"/>
          <p:cNvSpPr txBox="1">
            <a:spLocks noChangeArrowheads="1"/>
          </p:cNvSpPr>
          <p:nvPr/>
        </p:nvSpPr>
        <p:spPr bwMode="auto">
          <a:xfrm rot="-5400000">
            <a:off x="1484658" y="2411886"/>
            <a:ext cx="3096344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ЕО по морским перевозкам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1995" name="Text Box 11"/>
          <p:cNvSpPr txBox="1">
            <a:spLocks noChangeArrowheads="1"/>
          </p:cNvSpPr>
          <p:nvPr/>
        </p:nvSpPr>
        <p:spPr bwMode="auto">
          <a:xfrm rot="-5400000">
            <a:off x="6904506" y="1296836"/>
            <a:ext cx="2592114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Упрощения процедур торговли в Украине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pic>
        <p:nvPicPr>
          <p:cNvPr id="41997" name="Picture 13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4644008" y="4005064"/>
            <a:ext cx="1605462" cy="2809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998" name="Text Box 14"/>
          <p:cNvSpPr txBox="1">
            <a:spLocks noChangeArrowheads="1"/>
          </p:cNvSpPr>
          <p:nvPr/>
        </p:nvSpPr>
        <p:spPr bwMode="auto">
          <a:xfrm rot="-5400000">
            <a:off x="4256792" y="2303701"/>
            <a:ext cx="216058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Единое окно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42000" name="Text Box 6"/>
          <p:cNvSpPr txBox="1">
            <a:spLocks noChangeArrowheads="1"/>
          </p:cNvSpPr>
          <p:nvPr/>
        </p:nvSpPr>
        <p:spPr bwMode="auto">
          <a:xfrm rot="-5400000">
            <a:off x="-495699" y="2808067"/>
            <a:ext cx="302461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200">
                <a:solidFill>
                  <a:srgbClr val="FF3300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200">
                <a:solidFill>
                  <a:srgbClr val="FF3300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bg-BG" sz="2800" b="1" dirty="0" smtClean="0">
                <a:solidFill>
                  <a:schemeClr val="tx1"/>
                </a:solidFill>
                <a:latin typeface="Georgia" pitchFamily="18" charset="0"/>
              </a:rPr>
              <a:t>Локальное ЕО порты Одессы</a:t>
            </a:r>
            <a:endParaRPr lang="en-GB" sz="28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 bwMode="auto">
          <a:xfrm>
            <a:off x="0" y="548681"/>
            <a:ext cx="9144000" cy="792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bg-BG" sz="4000" b="1" dirty="0" smtClean="0">
                <a:solidFill>
                  <a:srgbClr val="CC0000"/>
                </a:solidFill>
                <a:latin typeface="Georgia" pitchFamily="18" charset="0"/>
              </a:rPr>
              <a:t>Упрощение процедур торговли</a:t>
            </a:r>
            <a:endParaRPr lang="en-GB" sz="4000" b="1" dirty="0" smtClean="0">
              <a:solidFill>
                <a:srgbClr val="CC0000"/>
              </a:solidFill>
              <a:latin typeface="Georgia" pitchFamily="18" charset="0"/>
            </a:endParaRPr>
          </a:p>
        </p:txBody>
      </p:sp>
      <p:sp>
        <p:nvSpPr>
          <p:cNvPr id="17" name="Rounded Rectangle 4"/>
          <p:cNvSpPr>
            <a:spLocks noChangeArrowheads="1"/>
          </p:cNvSpPr>
          <p:nvPr/>
        </p:nvSpPr>
        <p:spPr bwMode="auto">
          <a:xfrm>
            <a:off x="323528" y="1340770"/>
            <a:ext cx="1440160" cy="5441434"/>
          </a:xfrm>
          <a:prstGeom prst="roundRect">
            <a:avLst>
              <a:gd name="adj" fmla="val 16667"/>
            </a:avLst>
          </a:prstGeom>
          <a:solidFill>
            <a:srgbClr val="FFCCCC">
              <a:alpha val="25098"/>
            </a:srgbClr>
          </a:solidFill>
          <a:ln w="38100">
            <a:solidFill>
              <a:srgbClr val="C0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 sz="2200">
              <a:solidFill>
                <a:srgbClr val="FF3300"/>
              </a:solidFill>
            </a:endParaRPr>
          </a:p>
        </p:txBody>
      </p:sp>
      <p:pic>
        <p:nvPicPr>
          <p:cNvPr id="41990" name="Picture 6" descr="000000008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799" t="3819" r="31987"/>
          <a:stretch>
            <a:fillRect/>
          </a:stretch>
        </p:blipFill>
        <p:spPr bwMode="auto">
          <a:xfrm>
            <a:off x="7308304" y="3500835"/>
            <a:ext cx="1931988" cy="3384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4857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7" presetClass="emph" presetSubtype="0" repeatCount="indefinite" fill="remove" grpId="1" nodeType="afterEffect">
                                  <p:stCondLst>
                                    <p:cond delay="50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 override="childStyle">
                                        <p:cTn id="40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41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2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250" autoRev="1" fill="remove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94" grpId="0"/>
      <p:bldP spid="41998" grpId="0"/>
      <p:bldP spid="42000" grpId="0"/>
      <p:bldP spid="17" grpId="0" animBg="1"/>
      <p:bldP spid="17" grpId="1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200" b="0" i="0" u="none" strike="noStrike" cap="none" normalizeH="0" baseline="0" smtClean="0">
            <a:ln>
              <a:noFill/>
            </a:ln>
            <a:solidFill>
              <a:srgbClr val="FF3300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200" b="0" i="0" u="none" strike="noStrike" cap="none" normalizeH="0" baseline="0" smtClean="0">
            <a:ln>
              <a:noFill/>
            </a:ln>
            <a:solidFill>
              <a:srgbClr val="FF3300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55742</TotalTime>
  <Words>511</Words>
  <Application>Microsoft Office PowerPoint</Application>
  <PresentationFormat>Экран (4:3)</PresentationFormat>
  <Paragraphs>104</Paragraphs>
  <Slides>12</Slides>
  <Notes>2</Notes>
  <HiddenSlides>4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Default Design</vt:lpstr>
      <vt:lpstr>Презентация PowerPoint</vt:lpstr>
      <vt:lpstr>Поддержка проекту локального единого окна</vt:lpstr>
      <vt:lpstr>Классация Украины в индексах Всемирного Банка Doing Business и LPI (по эффективности логистики )</vt:lpstr>
      <vt:lpstr>Для более структурированного применения мер у.п.т. и выполнения проекта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Успех зависит от:</vt:lpstr>
      <vt:lpstr>Семинар 30 мая 2013г. в Одессе</vt:lpstr>
      <vt:lpstr>Презентация PowerPoint</vt:lpstr>
    </vt:vector>
  </TitlesOfParts>
  <Company>UNECE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Balaji</dc:creator>
  <cp:lastModifiedBy>Tatiana MAKARICHEVA</cp:lastModifiedBy>
  <cp:revision>482</cp:revision>
  <cp:lastPrinted>2012-09-21T14:12:27Z</cp:lastPrinted>
  <dcterms:created xsi:type="dcterms:W3CDTF">2004-10-12T10:12:34Z</dcterms:created>
  <dcterms:modified xsi:type="dcterms:W3CDTF">2013-03-01T09:54:53Z</dcterms:modified>
</cp:coreProperties>
</file>